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60" r:id="rId3"/>
    <p:sldId id="269" r:id="rId4"/>
    <p:sldId id="263" r:id="rId5"/>
    <p:sldId id="257" r:id="rId6"/>
    <p:sldId id="259" r:id="rId7"/>
    <p:sldId id="258" r:id="rId8"/>
    <p:sldId id="274" r:id="rId9"/>
    <p:sldId id="261" r:id="rId10"/>
    <p:sldId id="265" r:id="rId11"/>
    <p:sldId id="268" r:id="rId12"/>
    <p:sldId id="282" r:id="rId13"/>
    <p:sldId id="266" r:id="rId14"/>
    <p:sldId id="267" r:id="rId15"/>
    <p:sldId id="270" r:id="rId16"/>
    <p:sldId id="271" r:id="rId17"/>
    <p:sldId id="272" r:id="rId18"/>
    <p:sldId id="273" r:id="rId19"/>
    <p:sldId id="275" r:id="rId20"/>
    <p:sldId id="276" r:id="rId21"/>
    <p:sldId id="277" r:id="rId22"/>
    <p:sldId id="279" r:id="rId23"/>
    <p:sldId id="280"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75453" autoAdjust="0"/>
  </p:normalViewPr>
  <p:slideViewPr>
    <p:cSldViewPr snapToGrid="0">
      <p:cViewPr varScale="1">
        <p:scale>
          <a:sx n="67" d="100"/>
          <a:sy n="67" d="100"/>
        </p:scale>
        <p:origin x="13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26E13-EF1B-405B-AAB1-2E5A18C526D7}" type="datetimeFigureOut">
              <a:rPr lang="en-US" smtClean="0"/>
              <a:t>6/20/2018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9B0592-5C0C-4E1A-9929-C2727BC53AAE}" type="slidenum">
              <a:rPr lang="en-US" smtClean="0"/>
              <a:t>‹#›</a:t>
            </a:fld>
            <a:endParaRPr lang="en-US" dirty="0"/>
          </a:p>
        </p:txBody>
      </p:sp>
    </p:spTree>
    <p:extLst>
      <p:ext uri="{BB962C8B-B14F-4D97-AF65-F5344CB8AC3E}">
        <p14:creationId xmlns:p14="http://schemas.microsoft.com/office/powerpoint/2010/main" val="797407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9B0592-5C0C-4E1A-9929-C2727BC53AAE}" type="slidenum">
              <a:rPr lang="en-US" smtClean="0"/>
              <a:t>2</a:t>
            </a:fld>
            <a:endParaRPr lang="en-US" dirty="0"/>
          </a:p>
        </p:txBody>
      </p:sp>
    </p:spTree>
    <p:extLst>
      <p:ext uri="{BB962C8B-B14F-4D97-AF65-F5344CB8AC3E}">
        <p14:creationId xmlns:p14="http://schemas.microsoft.com/office/powerpoint/2010/main" val="339677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39B0592-5C0C-4E1A-9929-C2727BC53AAE}" type="slidenum">
              <a:rPr lang="en-US" smtClean="0"/>
              <a:t>17</a:t>
            </a:fld>
            <a:endParaRPr lang="en-US" dirty="0"/>
          </a:p>
        </p:txBody>
      </p:sp>
    </p:spTree>
    <p:extLst>
      <p:ext uri="{BB962C8B-B14F-4D97-AF65-F5344CB8AC3E}">
        <p14:creationId xmlns:p14="http://schemas.microsoft.com/office/powerpoint/2010/main" val="1618174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9B0592-5C0C-4E1A-9929-C2727BC53AAE}" type="slidenum">
              <a:rPr lang="en-US" smtClean="0"/>
              <a:t>19</a:t>
            </a:fld>
            <a:endParaRPr lang="en-US" dirty="0"/>
          </a:p>
        </p:txBody>
      </p:sp>
    </p:spTree>
    <p:extLst>
      <p:ext uri="{BB962C8B-B14F-4D97-AF65-F5344CB8AC3E}">
        <p14:creationId xmlns:p14="http://schemas.microsoft.com/office/powerpoint/2010/main" val="221808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good r squared, and this intercept is very close to the long-distance ratio we found from Mpls to Indianapolis.  But the majority</a:t>
            </a:r>
            <a:r>
              <a:rPr lang="en-US" baseline="0" dirty="0" smtClean="0"/>
              <a:t> of the distances in our dataset are “long” (not local) distances so that may be hiding the appropriate ratios for shorter trips… like the kind we’re making in our delivery service.</a:t>
            </a:r>
            <a:endParaRPr lang="en-US" dirty="0"/>
          </a:p>
        </p:txBody>
      </p:sp>
      <p:sp>
        <p:nvSpPr>
          <p:cNvPr id="4" name="Slide Number Placeholder 3"/>
          <p:cNvSpPr>
            <a:spLocks noGrp="1"/>
          </p:cNvSpPr>
          <p:nvPr>
            <p:ph type="sldNum" sz="quarter" idx="10"/>
          </p:nvPr>
        </p:nvSpPr>
        <p:spPr/>
        <p:txBody>
          <a:bodyPr/>
          <a:lstStyle/>
          <a:p>
            <a:fld id="{939B0592-5C0C-4E1A-9929-C2727BC53AAE}" type="slidenum">
              <a:rPr lang="en-US" smtClean="0"/>
              <a:t>20</a:t>
            </a:fld>
            <a:endParaRPr lang="en-US" dirty="0"/>
          </a:p>
        </p:txBody>
      </p:sp>
    </p:spTree>
    <p:extLst>
      <p:ext uri="{BB962C8B-B14F-4D97-AF65-F5344CB8AC3E}">
        <p14:creationId xmlns:p14="http://schemas.microsoft.com/office/powerpoint/2010/main" val="2216550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trip</a:t>
            </a:r>
            <a:r>
              <a:rPr lang="en-US" baseline="0" dirty="0" smtClean="0"/>
              <a:t> from Mpls to Indianapolis (508 </a:t>
            </a:r>
            <a:r>
              <a:rPr lang="en-US" baseline="0" dirty="0" smtClean="0"/>
              <a:t>straight-line </a:t>
            </a:r>
            <a:r>
              <a:rPr lang="en-US" baseline="0" dirty="0" smtClean="0"/>
              <a:t>miles) had a slightly lower multiplier than the analysis regression output (1.18 vs. ~1.22)</a:t>
            </a:r>
          </a:p>
          <a:p>
            <a:endParaRPr lang="en-US" baseline="0" dirty="0" smtClean="0"/>
          </a:p>
          <a:p>
            <a:r>
              <a:rPr lang="en-US" baseline="0" dirty="0" smtClean="0"/>
              <a:t>But we can generally see that the longer the trip, the better this </a:t>
            </a:r>
            <a:endParaRPr lang="en-US" dirty="0"/>
          </a:p>
        </p:txBody>
      </p:sp>
      <p:sp>
        <p:nvSpPr>
          <p:cNvPr id="4" name="Slide Number Placeholder 3"/>
          <p:cNvSpPr>
            <a:spLocks noGrp="1"/>
          </p:cNvSpPr>
          <p:nvPr>
            <p:ph type="sldNum" sz="quarter" idx="10"/>
          </p:nvPr>
        </p:nvSpPr>
        <p:spPr/>
        <p:txBody>
          <a:bodyPr/>
          <a:lstStyle/>
          <a:p>
            <a:fld id="{939B0592-5C0C-4E1A-9929-C2727BC53AAE}" type="slidenum">
              <a:rPr lang="en-US" smtClean="0"/>
              <a:t>22</a:t>
            </a:fld>
            <a:endParaRPr lang="en-US" dirty="0"/>
          </a:p>
        </p:txBody>
      </p:sp>
    </p:spTree>
    <p:extLst>
      <p:ext uri="{BB962C8B-B14F-4D97-AF65-F5344CB8AC3E}">
        <p14:creationId xmlns:p14="http://schemas.microsoft.com/office/powerpoint/2010/main" val="174591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Wikipedia… In honor of George</a:t>
            </a:r>
            <a:r>
              <a:rPr lang="en-US" baseline="0" dirty="0" smtClean="0"/>
              <a:t> W Bush, who spoke about The Google. </a:t>
            </a:r>
          </a:p>
          <a:p>
            <a:endParaRPr lang="en-US" baseline="0" dirty="0" smtClean="0"/>
          </a:p>
          <a:p>
            <a:r>
              <a:rPr lang="en-US" baseline="0" dirty="0" smtClean="0"/>
              <a:t>BUT I AM NOT GOING TO TALK ABOUT ANY OF THESE THINGS.  Based upon a disguised project I did</a:t>
            </a:r>
            <a:endParaRPr lang="en-US" dirty="0"/>
          </a:p>
        </p:txBody>
      </p:sp>
      <p:sp>
        <p:nvSpPr>
          <p:cNvPr id="4" name="Slide Number Placeholder 3"/>
          <p:cNvSpPr>
            <a:spLocks noGrp="1"/>
          </p:cNvSpPr>
          <p:nvPr>
            <p:ph type="sldNum" sz="quarter" idx="10"/>
          </p:nvPr>
        </p:nvSpPr>
        <p:spPr/>
        <p:txBody>
          <a:bodyPr/>
          <a:lstStyle/>
          <a:p>
            <a:fld id="{939B0592-5C0C-4E1A-9929-C2727BC53AAE}" type="slidenum">
              <a:rPr lang="en-US" smtClean="0"/>
              <a:t>5</a:t>
            </a:fld>
            <a:endParaRPr lang="en-US" dirty="0"/>
          </a:p>
        </p:txBody>
      </p:sp>
    </p:spTree>
    <p:extLst>
      <p:ext uri="{BB962C8B-B14F-4D97-AF65-F5344CB8AC3E}">
        <p14:creationId xmlns:p14="http://schemas.microsoft.com/office/powerpoint/2010/main" val="1007188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 upon your familiarity with the Traveling Salesman,</a:t>
            </a:r>
            <a:r>
              <a:rPr lang="en-US" baseline="0" dirty="0" smtClean="0"/>
              <a:t> you may think of these things…</a:t>
            </a:r>
          </a:p>
          <a:p>
            <a:r>
              <a:rPr lang="en-US" baseline="0" dirty="0" smtClean="0"/>
              <a:t>&lt;STRANGER DANGER&gt;</a:t>
            </a:r>
          </a:p>
          <a:p>
            <a:r>
              <a:rPr lang="en-US" baseline="0" dirty="0" smtClean="0"/>
              <a:t>&lt;I’m not a Minnesotan, but I’ve heard these guys are popular&gt;</a:t>
            </a:r>
          </a:p>
          <a:p>
            <a:r>
              <a:rPr lang="en-US" baseline="0" dirty="0" smtClean="0"/>
              <a:t>&lt;Now here’s one I’m guessing most of this room could identify &gt;</a:t>
            </a:r>
          </a:p>
          <a:p>
            <a:r>
              <a:rPr lang="en-US" baseline="0" dirty="0" smtClean="0"/>
              <a:t>&lt; Getting closer &gt;</a:t>
            </a:r>
          </a:p>
          <a:p>
            <a:r>
              <a:rPr lang="en-US" baseline="0" dirty="0" smtClean="0"/>
              <a:t>&lt; If you get this reference, you’re a ringer… and don’t ask me any hard questions   {Concorde is a high-end solver for the TSP}  &gt;</a:t>
            </a:r>
          </a:p>
        </p:txBody>
      </p:sp>
      <p:sp>
        <p:nvSpPr>
          <p:cNvPr id="4" name="Slide Number Placeholder 3"/>
          <p:cNvSpPr>
            <a:spLocks noGrp="1"/>
          </p:cNvSpPr>
          <p:nvPr>
            <p:ph type="sldNum" sz="quarter" idx="10"/>
          </p:nvPr>
        </p:nvSpPr>
        <p:spPr/>
        <p:txBody>
          <a:bodyPr/>
          <a:lstStyle/>
          <a:p>
            <a:fld id="{939B0592-5C0C-4E1A-9929-C2727BC53AAE}" type="slidenum">
              <a:rPr lang="en-US" smtClean="0"/>
              <a:t>6</a:t>
            </a:fld>
            <a:endParaRPr lang="en-US" dirty="0"/>
          </a:p>
        </p:txBody>
      </p:sp>
    </p:spTree>
    <p:extLst>
      <p:ext uri="{BB962C8B-B14F-4D97-AF65-F5344CB8AC3E}">
        <p14:creationId xmlns:p14="http://schemas.microsoft.com/office/powerpoint/2010/main" val="682467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originally thought NP meant “not possible” – my comp</a:t>
            </a:r>
            <a:r>
              <a:rPr lang="en-US" baseline="0" dirty="0" smtClean="0"/>
              <a:t>uter science instructor told me otherwise when I got my exam back</a:t>
            </a:r>
          </a:p>
          <a:p>
            <a:endParaRPr lang="en-US" baseline="0" dirty="0" smtClean="0"/>
          </a:p>
          <a:p>
            <a:r>
              <a:rPr lang="en-US" baseline="0" dirty="0" smtClean="0"/>
              <a:t>Lots of benefits to be able to move as efficiently as possible along a very large number of routes</a:t>
            </a:r>
          </a:p>
          <a:p>
            <a:endParaRPr lang="en-US" baseline="0" dirty="0" smtClean="0"/>
          </a:p>
          <a:p>
            <a:r>
              <a:rPr lang="en-US" baseline="0" dirty="0" smtClean="0"/>
              <a:t>We’ll be looking at the n!/2 case – routes are symmetric but we pick the origin city - ~239.5M routes.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39B0592-5C0C-4E1A-9929-C2727BC53AAE}" type="slidenum">
              <a:rPr lang="en-US" smtClean="0"/>
              <a:t>7</a:t>
            </a:fld>
            <a:endParaRPr lang="en-US" dirty="0"/>
          </a:p>
        </p:txBody>
      </p:sp>
    </p:spTree>
    <p:extLst>
      <p:ext uri="{BB962C8B-B14F-4D97-AF65-F5344CB8AC3E}">
        <p14:creationId xmlns:p14="http://schemas.microsoft.com/office/powerpoint/2010/main" val="66236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 we pick our origin city and </a:t>
            </a:r>
          </a:p>
          <a:p>
            <a:endParaRPr lang="en-US" dirty="0" smtClean="0"/>
          </a:p>
          <a:p>
            <a:r>
              <a:rPr lang="en-US" dirty="0" smtClean="0"/>
              <a:t>5 points</a:t>
            </a:r>
            <a:r>
              <a:rPr lang="en-US" baseline="0" dirty="0" smtClean="0"/>
              <a:t> = 5!/2 = 60 routes</a:t>
            </a:r>
          </a:p>
          <a:p>
            <a:r>
              <a:rPr lang="en-US" baseline="0" dirty="0" smtClean="0"/>
              <a:t>6 points = 6!/2 = 360 routes</a:t>
            </a:r>
            <a:endParaRPr lang="en-US" dirty="0" smtClean="0"/>
          </a:p>
          <a:p>
            <a:r>
              <a:rPr lang="en-US" dirty="0" smtClean="0"/>
              <a:t>10 points = 10!/2</a:t>
            </a:r>
            <a:r>
              <a:rPr lang="en-US" baseline="0" dirty="0" smtClean="0"/>
              <a:t> = 1.8</a:t>
            </a:r>
            <a:r>
              <a:rPr lang="en-US" dirty="0" smtClean="0"/>
              <a:t>M routes</a:t>
            </a:r>
          </a:p>
          <a:p>
            <a:endParaRPr lang="en-US" dirty="0" smtClean="0"/>
          </a:p>
          <a:p>
            <a:r>
              <a:rPr lang="en-US" dirty="0" smtClean="0"/>
              <a:t>So now let’s look at a situation</a:t>
            </a:r>
            <a:r>
              <a:rPr lang="en-US" baseline="0" dirty="0" smtClean="0"/>
              <a:t> with 12 points, 12!/2 = 239.5M routes</a:t>
            </a:r>
            <a:endParaRPr lang="en-US" dirty="0"/>
          </a:p>
        </p:txBody>
      </p:sp>
      <p:sp>
        <p:nvSpPr>
          <p:cNvPr id="4" name="Slide Number Placeholder 3"/>
          <p:cNvSpPr>
            <a:spLocks noGrp="1"/>
          </p:cNvSpPr>
          <p:nvPr>
            <p:ph type="sldNum" sz="quarter" idx="10"/>
          </p:nvPr>
        </p:nvSpPr>
        <p:spPr/>
        <p:txBody>
          <a:bodyPr/>
          <a:lstStyle/>
          <a:p>
            <a:fld id="{939B0592-5C0C-4E1A-9929-C2727BC53AAE}" type="slidenum">
              <a:rPr lang="en-US" smtClean="0"/>
              <a:t>8</a:t>
            </a:fld>
            <a:endParaRPr lang="en-US" dirty="0"/>
          </a:p>
        </p:txBody>
      </p:sp>
    </p:spTree>
    <p:extLst>
      <p:ext uri="{BB962C8B-B14F-4D97-AF65-F5344CB8AC3E}">
        <p14:creationId xmlns:p14="http://schemas.microsoft.com/office/powerpoint/2010/main" val="3246537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12!/2 = 239.5M routes </a:t>
            </a:r>
            <a:r>
              <a:rPr lang="en-US" dirty="0" smtClean="0"/>
              <a:t>.  Need to use heuristics here.</a:t>
            </a:r>
            <a:endParaRPr lang="en-US" dirty="0"/>
          </a:p>
        </p:txBody>
      </p:sp>
      <p:sp>
        <p:nvSpPr>
          <p:cNvPr id="4" name="Slide Number Placeholder 3"/>
          <p:cNvSpPr>
            <a:spLocks noGrp="1"/>
          </p:cNvSpPr>
          <p:nvPr>
            <p:ph type="sldNum" sz="quarter" idx="10"/>
          </p:nvPr>
        </p:nvSpPr>
        <p:spPr/>
        <p:txBody>
          <a:bodyPr/>
          <a:lstStyle/>
          <a:p>
            <a:fld id="{939B0592-5C0C-4E1A-9929-C2727BC53AAE}" type="slidenum">
              <a:rPr lang="en-US" smtClean="0"/>
              <a:t>9</a:t>
            </a:fld>
            <a:endParaRPr lang="en-US" dirty="0"/>
          </a:p>
        </p:txBody>
      </p:sp>
    </p:spTree>
    <p:extLst>
      <p:ext uri="{BB962C8B-B14F-4D97-AF65-F5344CB8AC3E}">
        <p14:creationId xmlns:p14="http://schemas.microsoft.com/office/powerpoint/2010/main" val="2538253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9B0592-5C0C-4E1A-9929-C2727BC53AAE}" type="slidenum">
              <a:rPr lang="en-US" smtClean="0"/>
              <a:t>13</a:t>
            </a:fld>
            <a:endParaRPr lang="en-US" dirty="0"/>
          </a:p>
        </p:txBody>
      </p:sp>
    </p:spTree>
    <p:extLst>
      <p:ext uri="{BB962C8B-B14F-4D97-AF65-F5344CB8AC3E}">
        <p14:creationId xmlns:p14="http://schemas.microsoft.com/office/powerpoint/2010/main" val="3165661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39B0592-5C0C-4E1A-9929-C2727BC53AAE}" type="slidenum">
              <a:rPr lang="en-US" smtClean="0"/>
              <a:t>14</a:t>
            </a:fld>
            <a:endParaRPr lang="en-US" dirty="0"/>
          </a:p>
        </p:txBody>
      </p:sp>
    </p:spTree>
    <p:extLst>
      <p:ext uri="{BB962C8B-B14F-4D97-AF65-F5344CB8AC3E}">
        <p14:creationId xmlns:p14="http://schemas.microsoft.com/office/powerpoint/2010/main" val="2899868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further the </a:t>
            </a:r>
            <a:r>
              <a:rPr lang="en-US" dirty="0" smtClean="0"/>
              <a:t>straight-line </a:t>
            </a:r>
            <a:r>
              <a:rPr lang="en-US" dirty="0" smtClean="0"/>
              <a:t>distance, the lower these</a:t>
            </a:r>
            <a:r>
              <a:rPr lang="en-US" baseline="0" dirty="0" smtClean="0"/>
              <a:t> ratios are.</a:t>
            </a:r>
          </a:p>
          <a:p>
            <a:endParaRPr lang="en-US" baseline="0" dirty="0" smtClean="0"/>
          </a:p>
          <a:p>
            <a:r>
              <a:rPr lang="en-US" baseline="0" dirty="0" smtClean="0"/>
              <a:t>The road mile to </a:t>
            </a:r>
            <a:r>
              <a:rPr lang="en-US" baseline="0" dirty="0" smtClean="0"/>
              <a:t>straight-line </a:t>
            </a:r>
            <a:r>
              <a:rPr lang="en-US" baseline="0" dirty="0" smtClean="0"/>
              <a:t>mile ratio is a measure of how direct a path we can get.  Closer to 1, the better.</a:t>
            </a:r>
          </a:p>
          <a:p>
            <a:endParaRPr lang="en-US" baseline="0" dirty="0" smtClean="0"/>
          </a:p>
          <a:p>
            <a:r>
              <a:rPr lang="en-US" baseline="0" dirty="0" smtClean="0"/>
              <a:t>The drive minutes to </a:t>
            </a:r>
            <a:r>
              <a:rPr lang="en-US" baseline="0" dirty="0" smtClean="0"/>
              <a:t>straight-line </a:t>
            </a:r>
            <a:r>
              <a:rPr lang="en-US" baseline="0" dirty="0" smtClean="0"/>
              <a:t>mile ratio is a measure of how fast we are traveling the route.  Typically the farther the trip, the faster a route we can find.</a:t>
            </a:r>
          </a:p>
          <a:p>
            <a:endParaRPr lang="en-US" baseline="0" dirty="0" smtClean="0"/>
          </a:p>
          <a:p>
            <a:r>
              <a:rPr lang="en-US" baseline="0" dirty="0" smtClean="0"/>
              <a:t>So we may expect that in aggregate, both these ratios decline as trips increase in </a:t>
            </a:r>
            <a:r>
              <a:rPr lang="en-US" baseline="0" dirty="0" smtClean="0"/>
              <a:t>straight-line </a:t>
            </a:r>
            <a:r>
              <a:rPr lang="en-US" baseline="0" dirty="0" smtClean="0"/>
              <a:t>distance.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Say you’re starting a delivery service, and hiring delivery drivers and they get paid by the hour and by the mile.  You need a way to reasonably estimate the drive time/distance , and thus cost, associated with routes you are considering.  And by the way, you have to consider thousands of possible routes, depending upon how popular your service is.  You can’t use Google Maps for all these.</a:t>
            </a:r>
          </a:p>
          <a:p>
            <a:endParaRPr lang="en-US" dirty="0"/>
          </a:p>
        </p:txBody>
      </p:sp>
      <p:sp>
        <p:nvSpPr>
          <p:cNvPr id="4" name="Slide Number Placeholder 3"/>
          <p:cNvSpPr>
            <a:spLocks noGrp="1"/>
          </p:cNvSpPr>
          <p:nvPr>
            <p:ph type="sldNum" sz="quarter" idx="10"/>
          </p:nvPr>
        </p:nvSpPr>
        <p:spPr/>
        <p:txBody>
          <a:bodyPr/>
          <a:lstStyle/>
          <a:p>
            <a:fld id="{939B0592-5C0C-4E1A-9929-C2727BC53AAE}" type="slidenum">
              <a:rPr lang="en-US" smtClean="0"/>
              <a:t>16</a:t>
            </a:fld>
            <a:endParaRPr lang="en-US" dirty="0"/>
          </a:p>
        </p:txBody>
      </p:sp>
    </p:spTree>
    <p:extLst>
      <p:ext uri="{BB962C8B-B14F-4D97-AF65-F5344CB8AC3E}">
        <p14:creationId xmlns:p14="http://schemas.microsoft.com/office/powerpoint/2010/main" val="3931544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2546935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3712495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3709120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2916942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3201125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4106367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1283532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57372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626241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3747474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5B3AAB-6611-42C8-AF79-C24F5D9391D0}" type="datetimeFigureOut">
              <a:rPr lang="en-US" smtClean="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B071DD-78BC-49C0-822E-39C275969B21}" type="slidenum">
              <a:rPr lang="en-US" smtClean="0"/>
              <a:t>‹#›</a:t>
            </a:fld>
            <a:endParaRPr lang="en-US" dirty="0"/>
          </a:p>
        </p:txBody>
      </p:sp>
    </p:spTree>
    <p:extLst>
      <p:ext uri="{BB962C8B-B14F-4D97-AF65-F5344CB8AC3E}">
        <p14:creationId xmlns:p14="http://schemas.microsoft.com/office/powerpoint/2010/main" val="24375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B3AAB-6611-42C8-AF79-C24F5D9391D0}" type="datetimeFigureOut">
              <a:rPr lang="en-US" smtClean="0"/>
              <a:t>6/20/2018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071DD-78BC-49C0-822E-39C275969B21}" type="slidenum">
              <a:rPr lang="en-US" smtClean="0"/>
              <a:t>‹#›</a:t>
            </a:fld>
            <a:endParaRPr lang="en-US" dirty="0"/>
          </a:p>
        </p:txBody>
      </p:sp>
    </p:spTree>
    <p:extLst>
      <p:ext uri="{BB962C8B-B14F-4D97-AF65-F5344CB8AC3E}">
        <p14:creationId xmlns:p14="http://schemas.microsoft.com/office/powerpoint/2010/main" val="644222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alphasher" TargetMode="External"/><Relationship Id="rId2" Type="http://schemas.openxmlformats.org/officeDocument/2006/relationships/hyperlink" Target="https://www.linkedin.com/in/ralphashe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“Speeding Up” The Traveling Salesman Problem in R</a:t>
            </a:r>
            <a:endParaRPr lang="en-US" dirty="0"/>
          </a:p>
        </p:txBody>
      </p:sp>
      <p:sp>
        <p:nvSpPr>
          <p:cNvPr id="3" name="Subtitle 2"/>
          <p:cNvSpPr>
            <a:spLocks noGrp="1"/>
          </p:cNvSpPr>
          <p:nvPr>
            <p:ph type="subTitle" idx="1"/>
          </p:nvPr>
        </p:nvSpPr>
        <p:spPr>
          <a:xfrm>
            <a:off x="1524000" y="3602038"/>
            <a:ext cx="9144000" cy="2981642"/>
          </a:xfrm>
        </p:spPr>
        <p:txBody>
          <a:bodyPr>
            <a:normAutofit/>
          </a:bodyPr>
          <a:lstStyle/>
          <a:p>
            <a:r>
              <a:rPr lang="en-US" sz="3600" dirty="0" smtClean="0"/>
              <a:t>Ralph Asher</a:t>
            </a:r>
            <a:endParaRPr lang="en-US" sz="3600" dirty="0"/>
          </a:p>
          <a:p>
            <a:endParaRPr lang="en-US" sz="3600" dirty="0"/>
          </a:p>
          <a:p>
            <a:r>
              <a:rPr lang="en-US" sz="2600" dirty="0">
                <a:hlinkClick r:id="rId2"/>
              </a:rPr>
              <a:t>https://www.linkedin.com/in/ralphasher</a:t>
            </a:r>
            <a:r>
              <a:rPr lang="en-US" sz="2600" dirty="0" smtClean="0">
                <a:hlinkClick r:id="rId2"/>
              </a:rPr>
              <a:t>/</a:t>
            </a:r>
            <a:endParaRPr lang="en-US" sz="2600" dirty="0" smtClean="0"/>
          </a:p>
          <a:p>
            <a:r>
              <a:rPr lang="en-US" sz="2600" dirty="0">
                <a:hlinkClick r:id="rId3"/>
              </a:rPr>
              <a:t>https://</a:t>
            </a:r>
            <a:r>
              <a:rPr lang="en-US" sz="2600" dirty="0" smtClean="0">
                <a:hlinkClick r:id="rId3"/>
              </a:rPr>
              <a:t>github.com/ralphasher</a:t>
            </a:r>
            <a:endParaRPr lang="en-US" sz="2600" dirty="0" smtClean="0"/>
          </a:p>
          <a:p>
            <a:endParaRPr lang="en-US" sz="3600" dirty="0" smtClean="0"/>
          </a:p>
          <a:p>
            <a:endParaRPr lang="en-US" sz="3600" dirty="0" smtClean="0"/>
          </a:p>
        </p:txBody>
      </p:sp>
    </p:spTree>
    <p:extLst>
      <p:ext uri="{BB962C8B-B14F-4D97-AF65-F5344CB8AC3E}">
        <p14:creationId xmlns:p14="http://schemas.microsoft.com/office/powerpoint/2010/main" val="2143643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Now! To the Markdown!</a:t>
            </a:r>
            <a:endParaRPr lang="en-US" dirty="0"/>
          </a:p>
        </p:txBody>
      </p:sp>
      <p:sp>
        <p:nvSpPr>
          <p:cNvPr id="3" name="Content Placeholder 2"/>
          <p:cNvSpPr>
            <a:spLocks noGrp="1"/>
          </p:cNvSpPr>
          <p:nvPr>
            <p:ph idx="1"/>
          </p:nvPr>
        </p:nvSpPr>
        <p:spPr/>
        <p:txBody>
          <a:bodyPr/>
          <a:lstStyle/>
          <a:p>
            <a:endParaRPr lang="en-US" dirty="0"/>
          </a:p>
        </p:txBody>
      </p:sp>
      <p:pic>
        <p:nvPicPr>
          <p:cNvPr id="4"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134" y="1920241"/>
            <a:ext cx="3756660" cy="31305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forrest gump running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1334" y="3623310"/>
            <a:ext cx="6665795" cy="247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971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94310" y="177048"/>
            <a:ext cx="12192000" cy="6680952"/>
          </a:xfrm>
          <a:prstGeom prst="rect">
            <a:avLst/>
          </a:prstGeom>
        </p:spPr>
      </p:pic>
    </p:spTree>
    <p:extLst>
      <p:ext uri="{BB962C8B-B14F-4D97-AF65-F5344CB8AC3E}">
        <p14:creationId xmlns:p14="http://schemas.microsoft.com/office/powerpoint/2010/main" val="38754860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a:t>R is a fantastic language for enabling analytical </a:t>
            </a:r>
            <a:r>
              <a:rPr lang="en-US" dirty="0" smtClean="0"/>
              <a:t>creativity</a:t>
            </a:r>
          </a:p>
          <a:p>
            <a:pPr lvl="1"/>
            <a:r>
              <a:rPr lang="en-US" dirty="0" smtClean="0"/>
              <a:t>“Triple Constraint” of Problem Solving: domain knowledge, analytical conceptual knowledge, technical implementation knowledge</a:t>
            </a:r>
            <a:endParaRPr lang="en-US" dirty="0"/>
          </a:p>
          <a:p>
            <a:endParaRPr lang="en-US" dirty="0"/>
          </a:p>
          <a:p>
            <a:r>
              <a:rPr lang="en-US" dirty="0"/>
              <a:t>The TSP is readily solved in R</a:t>
            </a:r>
          </a:p>
          <a:p>
            <a:endParaRPr lang="en-US" dirty="0"/>
          </a:p>
          <a:p>
            <a:r>
              <a:rPr lang="en-US" dirty="0"/>
              <a:t>Supply Chain is a great field for data science!</a:t>
            </a:r>
            <a:endParaRPr lang="en-US" dirty="0"/>
          </a:p>
        </p:txBody>
      </p:sp>
    </p:spTree>
    <p:extLst>
      <p:ext uri="{BB962C8B-B14F-4D97-AF65-F5344CB8AC3E}">
        <p14:creationId xmlns:p14="http://schemas.microsoft.com/office/powerpoint/2010/main" val="2583196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510" y="2365375"/>
            <a:ext cx="10515600" cy="1325563"/>
          </a:xfrm>
        </p:spPr>
        <p:txBody>
          <a:bodyPr/>
          <a:lstStyle/>
          <a:p>
            <a:pPr algn="ctr"/>
            <a:r>
              <a:rPr lang="en-US" dirty="0" smtClean="0"/>
              <a:t>Question Time…</a:t>
            </a:r>
            <a:endParaRPr lang="en-US" dirty="0"/>
          </a:p>
        </p:txBody>
      </p:sp>
    </p:spTree>
    <p:extLst>
      <p:ext uri="{BB962C8B-B14F-4D97-AF65-F5344CB8AC3E}">
        <p14:creationId xmlns:p14="http://schemas.microsoft.com/office/powerpoint/2010/main" val="4916436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610" y="80327"/>
            <a:ext cx="10515600" cy="1325563"/>
          </a:xfrm>
        </p:spPr>
        <p:txBody>
          <a:bodyPr/>
          <a:lstStyle/>
          <a:p>
            <a:r>
              <a:rPr lang="en-US" b="1" dirty="0" smtClean="0"/>
              <a:t>But Wait, I’m Not a Crow! I drive!</a:t>
            </a:r>
            <a:endParaRPr lang="en-US" b="1" dirty="0"/>
          </a:p>
        </p:txBody>
      </p:sp>
      <p:sp>
        <p:nvSpPr>
          <p:cNvPr id="3" name="Content Placeholder 2"/>
          <p:cNvSpPr>
            <a:spLocks noGrp="1"/>
          </p:cNvSpPr>
          <p:nvPr>
            <p:ph idx="1"/>
          </p:nvPr>
        </p:nvSpPr>
        <p:spPr>
          <a:xfrm>
            <a:off x="308610" y="1405890"/>
            <a:ext cx="11045190" cy="4782503"/>
          </a:xfrm>
        </p:spPr>
        <p:txBody>
          <a:bodyPr>
            <a:noAutofit/>
          </a:bodyPr>
          <a:lstStyle/>
          <a:p>
            <a:endParaRPr lang="en-US" sz="3600" dirty="0" smtClean="0"/>
          </a:p>
          <a:p>
            <a:r>
              <a:rPr lang="en-US" sz="3600" dirty="0" smtClean="0"/>
              <a:t>Real life routing should not just use straight-line distance</a:t>
            </a:r>
            <a:endParaRPr lang="en-US" sz="3200" dirty="0" smtClean="0"/>
          </a:p>
          <a:p>
            <a:r>
              <a:rPr lang="en-US" sz="3600" dirty="0" smtClean="0"/>
              <a:t>Road distance between two points is longer than the straight-line distance – so you need to apply a multiplier to a straight-line distance to estimate road distance and travel times</a:t>
            </a:r>
            <a:endParaRPr lang="en-US" sz="3200" dirty="0" smtClean="0"/>
          </a:p>
          <a:p>
            <a:r>
              <a:rPr lang="en-US" sz="3600" dirty="0" smtClean="0"/>
              <a:t>Multipliers are endpoint-specific… and vary by distance</a:t>
            </a:r>
          </a:p>
        </p:txBody>
      </p:sp>
    </p:spTree>
    <p:extLst>
      <p:ext uri="{BB962C8B-B14F-4D97-AF65-F5344CB8AC3E}">
        <p14:creationId xmlns:p14="http://schemas.microsoft.com/office/powerpoint/2010/main" val="3311685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65125"/>
            <a:ext cx="6579870" cy="1325563"/>
          </a:xfrm>
        </p:spPr>
        <p:txBody>
          <a:bodyPr>
            <a:normAutofit/>
          </a:bodyPr>
          <a:lstStyle/>
          <a:p>
            <a:r>
              <a:rPr lang="en-US" dirty="0" smtClean="0"/>
              <a:t>Straight-line </a:t>
            </a:r>
            <a:r>
              <a:rPr lang="en-US" dirty="0" smtClean="0"/>
              <a:t>Distance / Drive Distance Comparison</a:t>
            </a:r>
            <a:endParaRPr lang="en-US" dirty="0"/>
          </a:p>
        </p:txBody>
      </p:sp>
      <p:sp>
        <p:nvSpPr>
          <p:cNvPr id="3" name="Content Placeholder 2"/>
          <p:cNvSpPr>
            <a:spLocks noGrp="1"/>
          </p:cNvSpPr>
          <p:nvPr>
            <p:ph idx="1"/>
          </p:nvPr>
        </p:nvSpPr>
        <p:spPr>
          <a:xfrm>
            <a:off x="182880" y="1825625"/>
            <a:ext cx="4526280" cy="4351338"/>
          </a:xfrm>
        </p:spPr>
        <p:txBody>
          <a:bodyPr>
            <a:normAutofit lnSpcReduction="10000"/>
          </a:bodyPr>
          <a:lstStyle/>
          <a:p>
            <a:r>
              <a:rPr lang="en-US" dirty="0" smtClean="0"/>
              <a:t>Home to </a:t>
            </a:r>
            <a:r>
              <a:rPr lang="en-US" dirty="0"/>
              <a:t>Indianapolis: 594 </a:t>
            </a:r>
            <a:r>
              <a:rPr lang="en-US" dirty="0" smtClean="0"/>
              <a:t>drive miles / </a:t>
            </a:r>
            <a:r>
              <a:rPr lang="en-US" dirty="0"/>
              <a:t>508 </a:t>
            </a:r>
            <a:r>
              <a:rPr lang="en-US" dirty="0" smtClean="0"/>
              <a:t>straight-line </a:t>
            </a:r>
            <a:r>
              <a:rPr lang="en-US" dirty="0" smtClean="0"/>
              <a:t>miles </a:t>
            </a:r>
          </a:p>
          <a:p>
            <a:pPr marL="457200" lvl="1" indent="0">
              <a:buNone/>
            </a:pPr>
            <a:r>
              <a:rPr lang="en-US" dirty="0" smtClean="0"/>
              <a:t>= 1.17 drive miles per </a:t>
            </a:r>
            <a:r>
              <a:rPr lang="en-US" dirty="0" smtClean="0"/>
              <a:t>straight-line </a:t>
            </a:r>
            <a:r>
              <a:rPr lang="en-US" dirty="0" smtClean="0"/>
              <a:t>mile</a:t>
            </a:r>
            <a:endParaRPr lang="en-US" dirty="0"/>
          </a:p>
          <a:p>
            <a:endParaRPr lang="en-US" dirty="0" smtClean="0"/>
          </a:p>
          <a:p>
            <a:r>
              <a:rPr lang="en-US" dirty="0" smtClean="0"/>
              <a:t>Home to Macalester: 7.1 drive miles / </a:t>
            </a:r>
            <a:r>
              <a:rPr lang="en-US" dirty="0"/>
              <a:t>5.33 </a:t>
            </a:r>
            <a:r>
              <a:rPr lang="en-US" dirty="0" smtClean="0"/>
              <a:t>straight-line </a:t>
            </a:r>
            <a:r>
              <a:rPr lang="en-US" dirty="0" smtClean="0"/>
              <a:t>miles </a:t>
            </a:r>
          </a:p>
          <a:p>
            <a:pPr marL="457200" lvl="1" indent="0">
              <a:buNone/>
            </a:pPr>
            <a:r>
              <a:rPr lang="en-US" dirty="0" smtClean="0"/>
              <a:t>= 1.33 drive miles per </a:t>
            </a:r>
            <a:r>
              <a:rPr lang="en-US" dirty="0" smtClean="0"/>
              <a:t>straight-line </a:t>
            </a:r>
            <a:r>
              <a:rPr lang="en-US" dirty="0" smtClean="0"/>
              <a:t>mile</a:t>
            </a:r>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7333310" y="365125"/>
            <a:ext cx="4374271" cy="3212471"/>
          </a:xfrm>
          <a:prstGeom prst="rect">
            <a:avLst/>
          </a:prstGeom>
        </p:spPr>
      </p:pic>
      <p:pic>
        <p:nvPicPr>
          <p:cNvPr id="5" name="Picture 4"/>
          <p:cNvPicPr>
            <a:picLocks noChangeAspect="1"/>
          </p:cNvPicPr>
          <p:nvPr/>
        </p:nvPicPr>
        <p:blipFill>
          <a:blip r:embed="rId3"/>
          <a:stretch>
            <a:fillRect/>
          </a:stretch>
        </p:blipFill>
        <p:spPr>
          <a:xfrm>
            <a:off x="4975345" y="3777459"/>
            <a:ext cx="7086018" cy="2823210"/>
          </a:xfrm>
          <a:prstGeom prst="rect">
            <a:avLst/>
          </a:prstGeom>
        </p:spPr>
      </p:pic>
    </p:spTree>
    <p:extLst>
      <p:ext uri="{BB962C8B-B14F-4D97-AF65-F5344CB8AC3E}">
        <p14:creationId xmlns:p14="http://schemas.microsoft.com/office/powerpoint/2010/main" val="27031523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365125"/>
            <a:ext cx="6579870" cy="1325563"/>
          </a:xfrm>
        </p:spPr>
        <p:txBody>
          <a:bodyPr>
            <a:normAutofit/>
          </a:bodyPr>
          <a:lstStyle/>
          <a:p>
            <a:r>
              <a:rPr lang="en-US" dirty="0" smtClean="0"/>
              <a:t>Straight-line </a:t>
            </a:r>
            <a:r>
              <a:rPr lang="en-US" dirty="0" smtClean="0"/>
              <a:t>Distance / Drive Time (Minutes) Comparison</a:t>
            </a:r>
            <a:endParaRPr lang="en-US" dirty="0"/>
          </a:p>
        </p:txBody>
      </p:sp>
      <p:pic>
        <p:nvPicPr>
          <p:cNvPr id="4" name="Picture 3"/>
          <p:cNvPicPr>
            <a:picLocks noChangeAspect="1"/>
          </p:cNvPicPr>
          <p:nvPr/>
        </p:nvPicPr>
        <p:blipFill>
          <a:blip r:embed="rId3"/>
          <a:stretch>
            <a:fillRect/>
          </a:stretch>
        </p:blipFill>
        <p:spPr>
          <a:xfrm>
            <a:off x="7333310" y="365125"/>
            <a:ext cx="4374271" cy="3212471"/>
          </a:xfrm>
          <a:prstGeom prst="rect">
            <a:avLst/>
          </a:prstGeom>
        </p:spPr>
      </p:pic>
      <p:pic>
        <p:nvPicPr>
          <p:cNvPr id="5" name="Picture 4"/>
          <p:cNvPicPr>
            <a:picLocks noChangeAspect="1"/>
          </p:cNvPicPr>
          <p:nvPr/>
        </p:nvPicPr>
        <p:blipFill>
          <a:blip r:embed="rId4"/>
          <a:stretch>
            <a:fillRect/>
          </a:stretch>
        </p:blipFill>
        <p:spPr>
          <a:xfrm>
            <a:off x="4975345" y="3777459"/>
            <a:ext cx="7086018" cy="2823210"/>
          </a:xfrm>
          <a:prstGeom prst="rect">
            <a:avLst/>
          </a:prstGeom>
        </p:spPr>
      </p:pic>
      <p:sp>
        <p:nvSpPr>
          <p:cNvPr id="7" name="Content Placeholder 2"/>
          <p:cNvSpPr txBox="1">
            <a:spLocks/>
          </p:cNvSpPr>
          <p:nvPr/>
        </p:nvSpPr>
        <p:spPr>
          <a:xfrm>
            <a:off x="182880" y="1825625"/>
            <a:ext cx="452628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Home to Indianapolis: 8h47 minutes drive time  / 508 </a:t>
            </a:r>
            <a:r>
              <a:rPr lang="en-US" dirty="0" smtClean="0"/>
              <a:t>straight-line </a:t>
            </a:r>
            <a:r>
              <a:rPr lang="en-US" dirty="0" smtClean="0"/>
              <a:t>miles </a:t>
            </a:r>
          </a:p>
          <a:p>
            <a:pPr marL="457200" lvl="1" indent="0">
              <a:buFont typeface="Arial" panose="020B0604020202020204" pitchFamily="34" charset="0"/>
              <a:buNone/>
            </a:pPr>
            <a:r>
              <a:rPr lang="en-US" dirty="0" smtClean="0"/>
              <a:t>= 1.04 minutes per </a:t>
            </a:r>
            <a:r>
              <a:rPr lang="en-US" dirty="0" smtClean="0"/>
              <a:t>straight-line </a:t>
            </a:r>
            <a:r>
              <a:rPr lang="en-US" dirty="0" smtClean="0"/>
              <a:t>mile</a:t>
            </a:r>
          </a:p>
          <a:p>
            <a:endParaRPr lang="en-US" dirty="0" smtClean="0"/>
          </a:p>
          <a:p>
            <a:r>
              <a:rPr lang="en-US" dirty="0" smtClean="0"/>
              <a:t>Home to Macalester: 24 minutes drive time / 5.33 </a:t>
            </a:r>
            <a:r>
              <a:rPr lang="en-US" dirty="0" smtClean="0"/>
              <a:t>straight-line </a:t>
            </a:r>
            <a:r>
              <a:rPr lang="en-US" dirty="0" smtClean="0"/>
              <a:t>miles </a:t>
            </a:r>
          </a:p>
          <a:p>
            <a:pPr marL="457200" lvl="1" indent="0">
              <a:buFont typeface="Arial" panose="020B0604020202020204" pitchFamily="34" charset="0"/>
              <a:buNone/>
            </a:pPr>
            <a:r>
              <a:rPr lang="en-US" dirty="0" smtClean="0"/>
              <a:t>= 4.5 minutes per </a:t>
            </a:r>
            <a:r>
              <a:rPr lang="en-US" dirty="0" smtClean="0"/>
              <a:t>straight-line </a:t>
            </a:r>
            <a:r>
              <a:rPr lang="en-US" dirty="0" smtClean="0"/>
              <a:t>mile</a:t>
            </a:r>
          </a:p>
          <a:p>
            <a:endParaRPr lang="en-US" dirty="0" smtClean="0"/>
          </a:p>
          <a:p>
            <a:endParaRPr lang="en-US" dirty="0"/>
          </a:p>
        </p:txBody>
      </p:sp>
    </p:spTree>
    <p:extLst>
      <p:ext uri="{BB962C8B-B14F-4D97-AF65-F5344CB8AC3E}">
        <p14:creationId xmlns:p14="http://schemas.microsoft.com/office/powerpoint/2010/main" val="1086122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Conundrum…</a:t>
            </a:r>
            <a:endParaRPr lang="en-US" dirty="0"/>
          </a:p>
        </p:txBody>
      </p:sp>
      <p:sp>
        <p:nvSpPr>
          <p:cNvPr id="3" name="Content Placeholder 2"/>
          <p:cNvSpPr>
            <a:spLocks noGrp="1"/>
          </p:cNvSpPr>
          <p:nvPr>
            <p:ph idx="1"/>
          </p:nvPr>
        </p:nvSpPr>
        <p:spPr>
          <a:xfrm>
            <a:off x="308610" y="1394460"/>
            <a:ext cx="11045190" cy="4782503"/>
          </a:xfrm>
        </p:spPr>
        <p:txBody>
          <a:bodyPr>
            <a:normAutofit/>
          </a:bodyPr>
          <a:lstStyle/>
          <a:p>
            <a:pPr lvl="1"/>
            <a:r>
              <a:rPr lang="en-US" dirty="0" smtClean="0"/>
              <a:t>Straight-line </a:t>
            </a:r>
            <a:r>
              <a:rPr lang="en-US" dirty="0" smtClean="0"/>
              <a:t>distance calculation is very fast in R</a:t>
            </a:r>
          </a:p>
          <a:p>
            <a:pPr lvl="1"/>
            <a:endParaRPr lang="en-US" dirty="0" smtClean="0"/>
          </a:p>
          <a:p>
            <a:pPr lvl="1"/>
            <a:r>
              <a:rPr lang="en-US" dirty="0" smtClean="0"/>
              <a:t>Google Maps API is very slow for all but the smallest problems… and it doesn’t always give </a:t>
            </a:r>
            <a:r>
              <a:rPr lang="en-US" dirty="0" smtClean="0"/>
              <a:t>reasonable answers</a:t>
            </a:r>
            <a:r>
              <a:rPr lang="en-US" dirty="0" smtClean="0"/>
              <a:t>.  And… API limits.</a:t>
            </a:r>
          </a:p>
          <a:p>
            <a:pPr lvl="1"/>
            <a:endParaRPr lang="en-US" dirty="0" smtClean="0"/>
          </a:p>
          <a:p>
            <a:pPr lvl="1"/>
            <a:r>
              <a:rPr lang="en-US" dirty="0" smtClean="0"/>
              <a:t>How to reasonably estimate drive time and drive distance from </a:t>
            </a:r>
            <a:r>
              <a:rPr lang="en-US" dirty="0" smtClean="0"/>
              <a:t>straight-line </a:t>
            </a:r>
            <a:r>
              <a:rPr lang="en-US" dirty="0" smtClean="0"/>
              <a:t>distance?</a:t>
            </a:r>
          </a:p>
          <a:p>
            <a:pPr lvl="1"/>
            <a:endParaRPr lang="en-US" dirty="0"/>
          </a:p>
          <a:p>
            <a:pPr lvl="1"/>
            <a:r>
              <a:rPr lang="en-US" dirty="0" smtClean="0"/>
              <a:t>Answer: estimate multipliers that are straight-line-distance-specific</a:t>
            </a:r>
          </a:p>
          <a:p>
            <a:pPr lvl="2"/>
            <a:r>
              <a:rPr lang="en-US" dirty="0" smtClean="0"/>
              <a:t>If A to B is 10 miles, then assume it is 10x driving miles, and 10y driving minutes</a:t>
            </a:r>
          </a:p>
          <a:p>
            <a:pPr lvl="2"/>
            <a:r>
              <a:rPr lang="en-US" dirty="0" smtClean="0"/>
              <a:t>If C to D is 35 miles, then assume it is 35z driving miles, and 35q driving minutes</a:t>
            </a:r>
          </a:p>
          <a:p>
            <a:pPr lvl="1"/>
            <a:endParaRPr lang="en-US" dirty="0"/>
          </a:p>
          <a:p>
            <a:pPr lvl="1"/>
            <a:endParaRPr lang="en-US" dirty="0" smtClean="0"/>
          </a:p>
        </p:txBody>
      </p:sp>
    </p:spTree>
    <p:extLst>
      <p:ext uri="{BB962C8B-B14F-4D97-AF65-F5344CB8AC3E}">
        <p14:creationId xmlns:p14="http://schemas.microsoft.com/office/powerpoint/2010/main" val="30388542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a:xfrm>
            <a:off x="734027" y="1408937"/>
            <a:ext cx="10515600" cy="4351338"/>
          </a:xfrm>
        </p:spPr>
        <p:txBody>
          <a:bodyPr/>
          <a:lstStyle/>
          <a:p>
            <a:r>
              <a:rPr lang="en-US" dirty="0" smtClean="0"/>
              <a:t>Generate 1000 random latitude longitude across the country</a:t>
            </a:r>
          </a:p>
          <a:p>
            <a:r>
              <a:rPr lang="en-US" dirty="0" smtClean="0"/>
              <a:t>Create straight-line distance matrix (dedicate a Friday morning)</a:t>
            </a:r>
          </a:p>
          <a:p>
            <a:r>
              <a:rPr lang="en-US" dirty="0" smtClean="0"/>
              <a:t>Create empty matrices for drive times and drive distances</a:t>
            </a:r>
          </a:p>
          <a:p>
            <a:r>
              <a:rPr lang="en-US" dirty="0" smtClean="0"/>
              <a:t>Set a script to query mapping API for each pair (do this Friday afternoon and walk away)</a:t>
            </a:r>
          </a:p>
          <a:p>
            <a:endParaRPr lang="en-US" dirty="0"/>
          </a:p>
          <a:p>
            <a:pPr marL="0" indent="0">
              <a:buNone/>
            </a:pPr>
            <a:endParaRPr lang="en-US" dirty="0" smtClean="0"/>
          </a:p>
        </p:txBody>
      </p:sp>
      <p:pic>
        <p:nvPicPr>
          <p:cNvPr id="4" name="Picture 3"/>
          <p:cNvPicPr>
            <a:picLocks noChangeAspect="1"/>
          </p:cNvPicPr>
          <p:nvPr/>
        </p:nvPicPr>
        <p:blipFill>
          <a:blip r:embed="rId2"/>
          <a:stretch>
            <a:fillRect/>
          </a:stretch>
        </p:blipFill>
        <p:spPr>
          <a:xfrm>
            <a:off x="219919" y="3885552"/>
            <a:ext cx="4710896" cy="2918535"/>
          </a:xfrm>
          <a:prstGeom prst="rect">
            <a:avLst/>
          </a:prstGeom>
        </p:spPr>
      </p:pic>
      <p:pic>
        <p:nvPicPr>
          <p:cNvPr id="5" name="Picture 4"/>
          <p:cNvPicPr>
            <a:picLocks noChangeAspect="1"/>
          </p:cNvPicPr>
          <p:nvPr/>
        </p:nvPicPr>
        <p:blipFill>
          <a:blip r:embed="rId3"/>
          <a:stretch>
            <a:fillRect/>
          </a:stretch>
        </p:blipFill>
        <p:spPr>
          <a:xfrm>
            <a:off x="6108192" y="3437680"/>
            <a:ext cx="4750720" cy="3382513"/>
          </a:xfrm>
          <a:prstGeom prst="rect">
            <a:avLst/>
          </a:prstGeom>
        </p:spPr>
      </p:pic>
    </p:spTree>
    <p:extLst>
      <p:ext uri="{BB962C8B-B14F-4D97-AF65-F5344CB8AC3E}">
        <p14:creationId xmlns:p14="http://schemas.microsoft.com/office/powerpoint/2010/main" val="2439827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a:t>
            </a:r>
            <a:r>
              <a:rPr lang="en-US" dirty="0" smtClean="0"/>
              <a:t>Straight-line </a:t>
            </a:r>
            <a:r>
              <a:rPr lang="en-US" dirty="0" smtClean="0"/>
              <a:t>Distance vs. Road Distance and vs. Drive Times</a:t>
            </a:r>
            <a:endParaRPr lang="en-US" dirty="0"/>
          </a:p>
        </p:txBody>
      </p:sp>
      <p:sp>
        <p:nvSpPr>
          <p:cNvPr id="3" name="Content Placeholder 2"/>
          <p:cNvSpPr>
            <a:spLocks noGrp="1"/>
          </p:cNvSpPr>
          <p:nvPr>
            <p:ph idx="1"/>
          </p:nvPr>
        </p:nvSpPr>
        <p:spPr>
          <a:xfrm>
            <a:off x="0" y="5648445"/>
            <a:ext cx="11887200" cy="1064871"/>
          </a:xfrm>
        </p:spPr>
        <p:txBody>
          <a:bodyPr>
            <a:normAutofit/>
          </a:bodyPr>
          <a:lstStyle/>
          <a:p>
            <a:pPr marL="0" indent="0">
              <a:buNone/>
            </a:pPr>
            <a:r>
              <a:rPr lang="en-US" dirty="0" smtClean="0"/>
              <a:t>We have some data quality issues … or we have figured out teleportation</a:t>
            </a:r>
            <a:endParaRPr lang="en-US" dirty="0"/>
          </a:p>
        </p:txBody>
      </p:sp>
      <p:pic>
        <p:nvPicPr>
          <p:cNvPr id="4" name="Picture 3"/>
          <p:cNvPicPr>
            <a:picLocks noChangeAspect="1"/>
          </p:cNvPicPr>
          <p:nvPr/>
        </p:nvPicPr>
        <p:blipFill>
          <a:blip r:embed="rId3"/>
          <a:stretch>
            <a:fillRect/>
          </a:stretch>
        </p:blipFill>
        <p:spPr>
          <a:xfrm>
            <a:off x="-127321" y="1939244"/>
            <a:ext cx="6334404" cy="3315664"/>
          </a:xfrm>
          <a:prstGeom prst="rect">
            <a:avLst/>
          </a:prstGeom>
        </p:spPr>
      </p:pic>
      <p:sp>
        <p:nvSpPr>
          <p:cNvPr id="5" name="Rectangle 4"/>
          <p:cNvSpPr/>
          <p:nvPr/>
        </p:nvSpPr>
        <p:spPr>
          <a:xfrm>
            <a:off x="1666754" y="4618299"/>
            <a:ext cx="4641449" cy="578734"/>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6308203" y="1939244"/>
            <a:ext cx="5836290" cy="3257789"/>
          </a:xfrm>
          <a:prstGeom prst="rect">
            <a:avLst/>
          </a:prstGeom>
        </p:spPr>
      </p:pic>
      <p:sp>
        <p:nvSpPr>
          <p:cNvPr id="7" name="Rectangle 6"/>
          <p:cNvSpPr/>
          <p:nvPr/>
        </p:nvSpPr>
        <p:spPr>
          <a:xfrm>
            <a:off x="7375722" y="4583576"/>
            <a:ext cx="4641449" cy="578734"/>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35316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 Where am I? Why am I?</a:t>
            </a:r>
            <a:endParaRPr lang="en-US" dirty="0"/>
          </a:p>
        </p:txBody>
      </p:sp>
      <p:sp>
        <p:nvSpPr>
          <p:cNvPr id="3" name="Content Placeholder 2"/>
          <p:cNvSpPr>
            <a:spLocks noGrp="1"/>
          </p:cNvSpPr>
          <p:nvPr>
            <p:ph idx="1"/>
          </p:nvPr>
        </p:nvSpPr>
        <p:spPr>
          <a:xfrm>
            <a:off x="340487" y="1516284"/>
            <a:ext cx="11396242" cy="5127583"/>
          </a:xfrm>
        </p:spPr>
        <p:txBody>
          <a:bodyPr>
            <a:normAutofit fontScale="92500" lnSpcReduction="10000"/>
          </a:bodyPr>
          <a:lstStyle/>
          <a:p>
            <a:r>
              <a:rPr lang="en-US" dirty="0" smtClean="0"/>
              <a:t>BS Physics, Valparaiso University (Indiana)</a:t>
            </a:r>
          </a:p>
          <a:p>
            <a:r>
              <a:rPr lang="en-US" dirty="0" smtClean="0"/>
              <a:t>MS Operations Research, Florida Institute of Technology</a:t>
            </a:r>
          </a:p>
          <a:p>
            <a:endParaRPr lang="en-US" dirty="0" smtClean="0"/>
          </a:p>
          <a:p>
            <a:r>
              <a:rPr lang="en-US" dirty="0"/>
              <a:t>R user since 2012</a:t>
            </a:r>
          </a:p>
          <a:p>
            <a:r>
              <a:rPr lang="en-US" dirty="0"/>
              <a:t>Math and map enthusiast since ~1990</a:t>
            </a:r>
          </a:p>
          <a:p>
            <a:endParaRPr lang="en-US" dirty="0" smtClean="0"/>
          </a:p>
          <a:p>
            <a:r>
              <a:rPr lang="en-US" dirty="0" smtClean="0"/>
              <a:t>Supply Chain Analytics 2013 – present, </a:t>
            </a:r>
            <a:r>
              <a:rPr lang="en-US" dirty="0" smtClean="0"/>
              <a:t>General Mills and Target</a:t>
            </a:r>
          </a:p>
          <a:p>
            <a:pPr lvl="1"/>
            <a:r>
              <a:rPr lang="en-US" dirty="0" smtClean="0"/>
              <a:t>BI, statistical modeling, optimization, simulation, heuristic algorithm development… and SQL… and Excel Pivot Tables</a:t>
            </a:r>
          </a:p>
          <a:p>
            <a:pPr lvl="1"/>
            <a:endParaRPr lang="en-US" dirty="0"/>
          </a:p>
          <a:p>
            <a:r>
              <a:rPr lang="en-US" dirty="0" smtClean="0"/>
              <a:t>Purpose of this talk: </a:t>
            </a:r>
            <a:r>
              <a:rPr lang="en-US" dirty="0" smtClean="0"/>
              <a:t>using R </a:t>
            </a:r>
            <a:r>
              <a:rPr lang="en-US" dirty="0" smtClean="0"/>
              <a:t>as a </a:t>
            </a:r>
            <a:r>
              <a:rPr lang="en-US" dirty="0" smtClean="0"/>
              <a:t>general </a:t>
            </a:r>
            <a:r>
              <a:rPr lang="en-US" dirty="0" smtClean="0"/>
              <a:t>purpose mathematical </a:t>
            </a:r>
            <a:r>
              <a:rPr lang="en-US" dirty="0" smtClean="0"/>
              <a:t>language </a:t>
            </a:r>
            <a:r>
              <a:rPr lang="en-US" dirty="0" smtClean="0"/>
              <a:t>to link together various analytical techniques, towards a large and impactful business problem</a:t>
            </a:r>
          </a:p>
          <a:p>
            <a:endParaRPr lang="en-US" dirty="0"/>
          </a:p>
        </p:txBody>
      </p:sp>
      <p:pic>
        <p:nvPicPr>
          <p:cNvPr id="1034" name="Picture 10" descr="Image result for valparaiso universi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56418" y="1690688"/>
            <a:ext cx="1358484" cy="14324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florida institute of technolog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06366" y="920020"/>
            <a:ext cx="1921827" cy="1921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87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filtering zero-distance results from Bing…</a:t>
            </a:r>
            <a:endParaRPr lang="en-US" dirty="0"/>
          </a:p>
        </p:txBody>
      </p:sp>
      <p:pic>
        <p:nvPicPr>
          <p:cNvPr id="4" name="Picture 3"/>
          <p:cNvPicPr>
            <a:picLocks noChangeAspect="1"/>
          </p:cNvPicPr>
          <p:nvPr/>
        </p:nvPicPr>
        <p:blipFill>
          <a:blip r:embed="rId3"/>
          <a:stretch>
            <a:fillRect/>
          </a:stretch>
        </p:blipFill>
        <p:spPr>
          <a:xfrm>
            <a:off x="1" y="2569579"/>
            <a:ext cx="6632294" cy="4050295"/>
          </a:xfrm>
          <a:prstGeom prst="rect">
            <a:avLst/>
          </a:prstGeom>
        </p:spPr>
      </p:pic>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4"/>
          <a:stretch>
            <a:fillRect/>
          </a:stretch>
        </p:blipFill>
        <p:spPr>
          <a:xfrm>
            <a:off x="5161731" y="3358231"/>
            <a:ext cx="6660457" cy="3261643"/>
          </a:xfrm>
          <a:prstGeom prst="rect">
            <a:avLst/>
          </a:prstGeom>
        </p:spPr>
      </p:pic>
    </p:spTree>
    <p:extLst>
      <p:ext uri="{BB962C8B-B14F-4D97-AF65-F5344CB8AC3E}">
        <p14:creationId xmlns:p14="http://schemas.microsoft.com/office/powerpoint/2010/main" val="92240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 Regression</a:t>
            </a:r>
            <a:endParaRPr lang="en-US" dirty="0"/>
          </a:p>
        </p:txBody>
      </p:sp>
      <p:sp>
        <p:nvSpPr>
          <p:cNvPr id="3" name="Content Placeholder 2"/>
          <p:cNvSpPr>
            <a:spLocks noGrp="1"/>
          </p:cNvSpPr>
          <p:nvPr>
            <p:ph idx="1"/>
          </p:nvPr>
        </p:nvSpPr>
        <p:spPr/>
        <p:txBody>
          <a:bodyPr/>
          <a:lstStyle/>
          <a:p>
            <a:r>
              <a:rPr lang="en-US" dirty="0" smtClean="0"/>
              <a:t>To find the multiplier values at </a:t>
            </a:r>
            <a:r>
              <a:rPr lang="en-US" dirty="0" smtClean="0"/>
              <a:t>straight-line </a:t>
            </a:r>
            <a:r>
              <a:rPr lang="en-US" dirty="0" smtClean="0"/>
              <a:t>distance = 3 miles, there are very few (if any) observations in our dataset with that exact distance.</a:t>
            </a:r>
          </a:p>
          <a:p>
            <a:r>
              <a:rPr lang="en-US" dirty="0" smtClean="0"/>
              <a:t>Define “windows” around each </a:t>
            </a:r>
            <a:r>
              <a:rPr lang="en-US" dirty="0" smtClean="0"/>
              <a:t>straight-line </a:t>
            </a:r>
            <a:r>
              <a:rPr lang="en-US" dirty="0" smtClean="0"/>
              <a:t>value and perform regression upon the subset of the dataset within that window</a:t>
            </a:r>
          </a:p>
          <a:p>
            <a:pPr lvl="1"/>
            <a:r>
              <a:rPr lang="en-US" dirty="0" smtClean="0"/>
              <a:t>Example, define a window of +/- 2 </a:t>
            </a:r>
            <a:r>
              <a:rPr lang="en-US" dirty="0" smtClean="0"/>
              <a:t>straight-line </a:t>
            </a:r>
            <a:r>
              <a:rPr lang="en-US" dirty="0" smtClean="0"/>
              <a:t>miles</a:t>
            </a:r>
          </a:p>
          <a:p>
            <a:pPr lvl="1"/>
            <a:r>
              <a:rPr lang="en-US" dirty="0" smtClean="0"/>
              <a:t>To find the multipliers at 7 </a:t>
            </a:r>
            <a:r>
              <a:rPr lang="en-US" dirty="0" smtClean="0"/>
              <a:t>straight-line </a:t>
            </a:r>
            <a:r>
              <a:rPr lang="en-US" dirty="0" smtClean="0"/>
              <a:t>miles, subset the results to rows between 5 and 9 </a:t>
            </a:r>
            <a:r>
              <a:rPr lang="en-US" dirty="0" smtClean="0"/>
              <a:t>straight-line </a:t>
            </a:r>
            <a:r>
              <a:rPr lang="en-US" dirty="0"/>
              <a:t>miles </a:t>
            </a:r>
          </a:p>
          <a:p>
            <a:r>
              <a:rPr lang="en-US" dirty="0" smtClean="0"/>
              <a:t>Perform linear regression on each window, and record results for multipliers</a:t>
            </a:r>
          </a:p>
          <a:p>
            <a:endParaRPr lang="en-US" dirty="0"/>
          </a:p>
        </p:txBody>
      </p:sp>
    </p:spTree>
    <p:extLst>
      <p:ext uri="{BB962C8B-B14F-4D97-AF65-F5344CB8AC3E}">
        <p14:creationId xmlns:p14="http://schemas.microsoft.com/office/powerpoint/2010/main" val="3966157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838200" y="1440180"/>
            <a:ext cx="10197607" cy="5337810"/>
          </a:xfrm>
          <a:prstGeom prst="rect">
            <a:avLst/>
          </a:prstGeom>
        </p:spPr>
      </p:pic>
    </p:spTree>
    <p:extLst>
      <p:ext uri="{BB962C8B-B14F-4D97-AF65-F5344CB8AC3E}">
        <p14:creationId xmlns:p14="http://schemas.microsoft.com/office/powerpoint/2010/main" val="16934465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how is this useful?</a:t>
            </a:r>
            <a:endParaRPr lang="en-US" dirty="0"/>
          </a:p>
        </p:txBody>
      </p:sp>
      <p:sp>
        <p:nvSpPr>
          <p:cNvPr id="3" name="Content Placeholder 2"/>
          <p:cNvSpPr>
            <a:spLocks noGrp="1"/>
          </p:cNvSpPr>
          <p:nvPr>
            <p:ph idx="1"/>
          </p:nvPr>
        </p:nvSpPr>
        <p:spPr/>
        <p:txBody>
          <a:bodyPr/>
          <a:lstStyle/>
          <a:p>
            <a:r>
              <a:rPr lang="en-US" dirty="0" smtClean="0"/>
              <a:t>Estimating local delivery routes (time, distance, and cost) need to have realistic travel times</a:t>
            </a:r>
          </a:p>
          <a:p>
            <a:r>
              <a:rPr lang="en-US" dirty="0" smtClean="0"/>
              <a:t>Using Google Maps API for tens of thousands of routes… not quick</a:t>
            </a:r>
          </a:p>
          <a:p>
            <a:r>
              <a:rPr lang="en-US" dirty="0" smtClean="0"/>
              <a:t>Using R’s </a:t>
            </a:r>
            <a:r>
              <a:rPr lang="en-US" dirty="0" smtClean="0"/>
              <a:t>straight-line </a:t>
            </a:r>
            <a:r>
              <a:rPr lang="en-US" dirty="0" smtClean="0"/>
              <a:t>distance functions – quick!  Then just multiplying these by the empirical factors </a:t>
            </a:r>
          </a:p>
          <a:p>
            <a:endParaRPr lang="en-US" dirty="0"/>
          </a:p>
          <a:p>
            <a:r>
              <a:rPr lang="en-US" dirty="0" smtClean="0"/>
              <a:t>“Front loads” the complexity of approximating actual travel time, with some loss of precision</a:t>
            </a:r>
          </a:p>
          <a:p>
            <a:r>
              <a:rPr lang="en-US" dirty="0" smtClean="0"/>
              <a:t>Could be improved to approximate local conditions</a:t>
            </a:r>
            <a:endParaRPr lang="en-US" dirty="0"/>
          </a:p>
        </p:txBody>
      </p:sp>
    </p:spTree>
    <p:extLst>
      <p:ext uri="{BB962C8B-B14F-4D97-AF65-F5344CB8AC3E}">
        <p14:creationId xmlns:p14="http://schemas.microsoft.com/office/powerpoint/2010/main" val="2464522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R is a fantastic language for enabling analytical creativity</a:t>
            </a:r>
          </a:p>
          <a:p>
            <a:endParaRPr lang="en-US" dirty="0"/>
          </a:p>
          <a:p>
            <a:r>
              <a:rPr lang="en-US" dirty="0" smtClean="0"/>
              <a:t>The TSP is readily solved in R</a:t>
            </a:r>
          </a:p>
          <a:p>
            <a:endParaRPr lang="en-US" dirty="0"/>
          </a:p>
          <a:p>
            <a:r>
              <a:rPr lang="en-US" dirty="0" smtClean="0"/>
              <a:t>Supply Chain is a great field for data science!</a:t>
            </a:r>
            <a:endParaRPr lang="en-US" dirty="0"/>
          </a:p>
        </p:txBody>
      </p:sp>
    </p:spTree>
    <p:extLst>
      <p:ext uri="{BB962C8B-B14F-4D97-AF65-F5344CB8AC3E}">
        <p14:creationId xmlns:p14="http://schemas.microsoft.com/office/powerpoint/2010/main" val="1304641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89184" y="241831"/>
            <a:ext cx="4564765" cy="6616169"/>
          </a:xfrm>
          <a:prstGeom prst="rect">
            <a:avLst/>
          </a:prstGeom>
        </p:spPr>
      </p:pic>
      <p:pic>
        <p:nvPicPr>
          <p:cNvPr id="1026" name="Picture 2" descr="Image result for birthday party fav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5" y="1921397"/>
            <a:ext cx="3136239" cy="21629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appy birthd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789" y="1335734"/>
            <a:ext cx="3325789" cy="4428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939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Ahead</a:t>
            </a:r>
            <a:endParaRPr lang="en-US" dirty="0"/>
          </a:p>
        </p:txBody>
      </p:sp>
      <p:sp>
        <p:nvSpPr>
          <p:cNvPr id="3" name="Content Placeholder 2"/>
          <p:cNvSpPr>
            <a:spLocks noGrp="1"/>
          </p:cNvSpPr>
          <p:nvPr>
            <p:ph idx="1"/>
          </p:nvPr>
        </p:nvSpPr>
        <p:spPr/>
        <p:txBody>
          <a:bodyPr/>
          <a:lstStyle/>
          <a:p>
            <a:r>
              <a:rPr lang="en-US" dirty="0" smtClean="0"/>
              <a:t>Intro to Operations Research and the Traveling Salesman Problem</a:t>
            </a:r>
          </a:p>
          <a:p>
            <a:r>
              <a:rPr lang="en-US" dirty="0" smtClean="0"/>
              <a:t>Example TSP in R</a:t>
            </a:r>
          </a:p>
          <a:p>
            <a:r>
              <a:rPr lang="en-US" dirty="0" smtClean="0"/>
              <a:t>Real world driving approximation with R and the TSP</a:t>
            </a:r>
          </a:p>
        </p:txBody>
      </p:sp>
    </p:spTree>
    <p:extLst>
      <p:ext uri="{BB962C8B-B14F-4D97-AF65-F5344CB8AC3E}">
        <p14:creationId xmlns:p14="http://schemas.microsoft.com/office/powerpoint/2010/main" val="18794024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Operations Research</a:t>
            </a:r>
            <a:endParaRPr lang="en-US" dirty="0"/>
          </a:p>
        </p:txBody>
      </p:sp>
      <p:sp>
        <p:nvSpPr>
          <p:cNvPr id="3" name="Content Placeholder 2"/>
          <p:cNvSpPr>
            <a:spLocks noGrp="1"/>
          </p:cNvSpPr>
          <p:nvPr>
            <p:ph idx="1"/>
          </p:nvPr>
        </p:nvSpPr>
        <p:spPr>
          <a:xfrm>
            <a:off x="262890" y="1463040"/>
            <a:ext cx="11090910" cy="5109209"/>
          </a:xfrm>
        </p:spPr>
        <p:txBody>
          <a:bodyPr>
            <a:normAutofit fontScale="92500" lnSpcReduction="10000"/>
          </a:bodyPr>
          <a:lstStyle/>
          <a:p>
            <a:r>
              <a:rPr lang="en-US" b="1" dirty="0" smtClean="0"/>
              <a:t>“</a:t>
            </a:r>
            <a:r>
              <a:rPr lang="en-US" sz="2900" dirty="0"/>
              <a:t>A discipline </a:t>
            </a:r>
            <a:r>
              <a:rPr lang="en-US" dirty="0"/>
              <a:t>that deals with the application of </a:t>
            </a:r>
            <a:r>
              <a:rPr lang="en-US" b="1" i="1" dirty="0"/>
              <a:t>advanced analytical methods to help make better decisions…</a:t>
            </a:r>
            <a:r>
              <a:rPr lang="en-US" dirty="0"/>
              <a:t> It is often considered to be a sub-field of applied </a:t>
            </a:r>
            <a:r>
              <a:rPr lang="en-US" dirty="0" smtClean="0"/>
              <a:t>mathematics”… </a:t>
            </a:r>
            <a:r>
              <a:rPr lang="en-US" u="sng" dirty="0" smtClean="0"/>
              <a:t>Story problems</a:t>
            </a:r>
            <a:r>
              <a:rPr lang="en-US" dirty="0" smtClean="0"/>
              <a:t> … </a:t>
            </a:r>
            <a:r>
              <a:rPr lang="en-US" dirty="0"/>
              <a:t>origins in WW2 </a:t>
            </a:r>
            <a:r>
              <a:rPr lang="en-US" dirty="0" smtClean="0"/>
              <a:t>Britain</a:t>
            </a:r>
          </a:p>
          <a:p>
            <a:r>
              <a:rPr lang="en-US" dirty="0" smtClean="0"/>
              <a:t>Operations </a:t>
            </a:r>
            <a:r>
              <a:rPr lang="en-US" dirty="0"/>
              <a:t>Research problems all have </a:t>
            </a:r>
            <a:r>
              <a:rPr lang="en-US" i="1" dirty="0"/>
              <a:t>constraints </a:t>
            </a:r>
            <a:r>
              <a:rPr lang="en-US" dirty="0"/>
              <a:t>around managerial decisions (must do, and cannot do) and </a:t>
            </a:r>
            <a:r>
              <a:rPr lang="en-US" i="1" dirty="0"/>
              <a:t>objective functions (</a:t>
            </a:r>
            <a:r>
              <a:rPr lang="en-US" dirty="0"/>
              <a:t>what metrics to maximize or minimize, considering the constraints)</a:t>
            </a:r>
            <a:endParaRPr lang="en-US" i="1" dirty="0"/>
          </a:p>
          <a:p>
            <a:pPr marL="457200" lvl="1" indent="0">
              <a:buNone/>
            </a:pPr>
            <a:endParaRPr lang="en-US" i="1" dirty="0" smtClean="0"/>
          </a:p>
          <a:p>
            <a:pPr lvl="1"/>
            <a:r>
              <a:rPr lang="en-US" i="1" dirty="0" smtClean="0"/>
              <a:t>E-Commerce</a:t>
            </a:r>
            <a:r>
              <a:rPr lang="en-US" dirty="0" smtClean="0"/>
              <a:t>: where to place warehouses to meet </a:t>
            </a:r>
            <a:r>
              <a:rPr lang="en-US" dirty="0" smtClean="0"/>
              <a:t>two-day shipping to all customers, at the lowest cost?</a:t>
            </a:r>
            <a:endParaRPr lang="en-US" dirty="0" smtClean="0"/>
          </a:p>
          <a:p>
            <a:pPr lvl="1"/>
            <a:endParaRPr lang="en-US" i="1" dirty="0" smtClean="0"/>
          </a:p>
          <a:p>
            <a:pPr lvl="1"/>
            <a:r>
              <a:rPr lang="en-US" i="1" dirty="0" smtClean="0"/>
              <a:t>Workforce planning</a:t>
            </a:r>
            <a:r>
              <a:rPr lang="en-US" dirty="0" smtClean="0"/>
              <a:t>: how to schedule workers at a call center to meet anticipated call </a:t>
            </a:r>
            <a:r>
              <a:rPr lang="en-US" dirty="0" smtClean="0"/>
              <a:t>volume, </a:t>
            </a:r>
            <a:r>
              <a:rPr lang="en-US" dirty="0" smtClean="0"/>
              <a:t>within </a:t>
            </a:r>
            <a:r>
              <a:rPr lang="en-US" dirty="0" smtClean="0"/>
              <a:t>maximum allowed caller wait time, and minimizing staffing?</a:t>
            </a:r>
            <a:endParaRPr lang="en-US" dirty="0" smtClean="0"/>
          </a:p>
          <a:p>
            <a:pPr marL="457200" lvl="1" indent="0">
              <a:buNone/>
            </a:pPr>
            <a:endParaRPr lang="en-US" dirty="0"/>
          </a:p>
          <a:p>
            <a:pPr lvl="1"/>
            <a:r>
              <a:rPr lang="en-US" i="1" dirty="0" smtClean="0"/>
              <a:t>Bike Shares (e.g. Nice Ride):</a:t>
            </a:r>
            <a:r>
              <a:rPr lang="en-US" dirty="0" smtClean="0"/>
              <a:t> how to re-balance bikes between docking stations as efficiently as possible to meet rider demand</a:t>
            </a:r>
            <a:r>
              <a:rPr lang="en-US" dirty="0" smtClean="0"/>
              <a:t>?</a:t>
            </a:r>
          </a:p>
          <a:p>
            <a:pPr lvl="1"/>
            <a:endParaRPr lang="en-US" i="1" dirty="0"/>
          </a:p>
          <a:p>
            <a:endParaRPr lang="en-US" dirty="0" smtClean="0"/>
          </a:p>
          <a:p>
            <a:endParaRPr lang="en-US" dirty="0"/>
          </a:p>
        </p:txBody>
      </p:sp>
    </p:spTree>
    <p:extLst>
      <p:ext uri="{BB962C8B-B14F-4D97-AF65-F5344CB8AC3E}">
        <p14:creationId xmlns:p14="http://schemas.microsoft.com/office/powerpoint/2010/main" val="3903609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Traveling Salesman…</a:t>
            </a:r>
            <a:endParaRPr lang="en-US" dirty="0"/>
          </a:p>
        </p:txBody>
      </p:sp>
      <p:pic>
        <p:nvPicPr>
          <p:cNvPr id="1026" name="Picture 2" descr="Image result for traveling salesman imag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326" y="1331275"/>
            <a:ext cx="2990050" cy="4074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chwan's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891" y="1477854"/>
            <a:ext cx="5407212" cy="2070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ncord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3238" y="3103927"/>
            <a:ext cx="3448473" cy="34484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raveling salesman imag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9666" y="1199198"/>
            <a:ext cx="3366831" cy="14887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traveling salesman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89044" y="3703517"/>
            <a:ext cx="4225526" cy="2785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98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circle(in)">
                                      <p:cBhvr>
                                        <p:cTn id="18" dur="2000"/>
                                        <p:tgtEl>
                                          <p:spTgt spid="1032"/>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animEffect transition="in" filter="wheel(1)">
                                      <p:cBhvr>
                                        <p:cTn id="23" dur="2000"/>
                                        <p:tgtEl>
                                          <p:spTgt spid="1034"/>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randombar(horizontal)">
                                      <p:cBhvr>
                                        <p:cTn id="28"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Traveling Salesman Problem</a:t>
            </a:r>
            <a:endParaRPr lang="en-US" dirty="0"/>
          </a:p>
        </p:txBody>
      </p:sp>
      <p:sp>
        <p:nvSpPr>
          <p:cNvPr id="3" name="Content Placeholder 2"/>
          <p:cNvSpPr>
            <a:spLocks noGrp="1"/>
          </p:cNvSpPr>
          <p:nvPr>
            <p:ph idx="1"/>
          </p:nvPr>
        </p:nvSpPr>
        <p:spPr>
          <a:xfrm>
            <a:off x="240030" y="1394460"/>
            <a:ext cx="11113770" cy="5292090"/>
          </a:xfrm>
        </p:spPr>
        <p:txBody>
          <a:bodyPr>
            <a:normAutofit fontScale="70000" lnSpcReduction="20000"/>
          </a:bodyPr>
          <a:lstStyle/>
          <a:p>
            <a:r>
              <a:rPr lang="en-US" sz="3600" i="1" dirty="0"/>
              <a:t> "Given a list of cities and the distances between each pair of cities, what is the shortest possible route that visits each city and returns to the origin city</a:t>
            </a:r>
            <a:r>
              <a:rPr lang="en-US" sz="3600" i="1" dirty="0" smtClean="0"/>
              <a:t>?“  </a:t>
            </a:r>
            <a:r>
              <a:rPr lang="en-US" sz="3600" dirty="0" smtClean="0"/>
              <a:t>(route is called a </a:t>
            </a:r>
            <a:r>
              <a:rPr lang="en-US" sz="3600" dirty="0" smtClean="0"/>
              <a:t>“tour</a:t>
            </a:r>
            <a:r>
              <a:rPr lang="en-US" sz="3600" dirty="0" smtClean="0"/>
              <a:t>”</a:t>
            </a:r>
            <a:r>
              <a:rPr lang="en-US" sz="3600" dirty="0" smtClean="0"/>
              <a:t>)</a:t>
            </a:r>
            <a:endParaRPr lang="en-US" sz="3600" i="1" dirty="0" smtClean="0"/>
          </a:p>
          <a:p>
            <a:pPr marL="0" indent="0">
              <a:buNone/>
            </a:pPr>
            <a:endParaRPr lang="en-US" sz="3600" dirty="0" smtClean="0"/>
          </a:p>
          <a:p>
            <a:r>
              <a:rPr lang="en-US" sz="3600" dirty="0"/>
              <a:t>Logistics… and microchip </a:t>
            </a:r>
            <a:r>
              <a:rPr lang="en-US" sz="3600" dirty="0" smtClean="0"/>
              <a:t>manufacturing</a:t>
            </a:r>
          </a:p>
          <a:p>
            <a:pPr marL="0" indent="0">
              <a:buNone/>
            </a:pPr>
            <a:endParaRPr lang="en-US" sz="3600" dirty="0"/>
          </a:p>
          <a:p>
            <a:r>
              <a:rPr lang="en-US" sz="3600" dirty="0" smtClean="0"/>
              <a:t>Some variants on the question – do I get to pick my origin?  Is the distance from A to B the same as from B to A?</a:t>
            </a:r>
          </a:p>
          <a:p>
            <a:endParaRPr lang="en-US" sz="3600" dirty="0"/>
          </a:p>
          <a:p>
            <a:r>
              <a:rPr lang="en-US" sz="3600" dirty="0" smtClean="0"/>
              <a:t>Number of routes with n cities is:</a:t>
            </a:r>
          </a:p>
          <a:p>
            <a:pPr lvl="1"/>
            <a:r>
              <a:rPr lang="en-US" sz="3200" dirty="0" smtClean="0"/>
              <a:t>n! if you pick your origin and routes are not symmetric (e.g., </a:t>
            </a:r>
            <a:r>
              <a:rPr lang="en-US" sz="3200" i="1" dirty="0" smtClean="0"/>
              <a:t>d</a:t>
            </a:r>
            <a:r>
              <a:rPr lang="en-US" sz="3200" dirty="0" smtClean="0"/>
              <a:t>_</a:t>
            </a:r>
            <a:r>
              <a:rPr lang="en-US" sz="3200" i="1" dirty="0" smtClean="0"/>
              <a:t>ab</a:t>
            </a:r>
            <a:r>
              <a:rPr lang="en-US" sz="3200" i="1" dirty="0" smtClean="0"/>
              <a:t> </a:t>
            </a:r>
            <a:r>
              <a:rPr lang="en-US" sz="3200" i="1" dirty="0" smtClean="0"/>
              <a:t>&lt;&gt; </a:t>
            </a:r>
            <a:r>
              <a:rPr lang="en-US" sz="3200" i="1" dirty="0" smtClean="0"/>
              <a:t>d_ba</a:t>
            </a:r>
            <a:r>
              <a:rPr lang="en-US" sz="3200" i="1" dirty="0" smtClean="0"/>
              <a:t>) .  n </a:t>
            </a:r>
            <a:r>
              <a:rPr lang="en-US" sz="3200" dirty="0" smtClean="0"/>
              <a:t>options for the origin city, (n-1) options for second city, (n-2) options for third city…. Until 1 option for final city prior to return to origin</a:t>
            </a:r>
          </a:p>
          <a:p>
            <a:pPr lvl="1"/>
            <a:r>
              <a:rPr lang="en-US" sz="3200" dirty="0" smtClean="0"/>
              <a:t>n!/2 if you pick the </a:t>
            </a:r>
            <a:r>
              <a:rPr lang="en-US" sz="3200" dirty="0" smtClean="0"/>
              <a:t>origin, </a:t>
            </a:r>
            <a:r>
              <a:rPr lang="en-US" sz="3200" dirty="0" smtClean="0"/>
              <a:t>and routes are symmetric</a:t>
            </a:r>
          </a:p>
          <a:p>
            <a:pPr lvl="1"/>
            <a:endParaRPr lang="en-US" sz="3200" dirty="0" smtClean="0"/>
          </a:p>
          <a:p>
            <a:pPr lvl="1"/>
            <a:r>
              <a:rPr lang="en-US" sz="3200" dirty="0" smtClean="0"/>
              <a:t>(n-1)! Instead of n! if the origin city is pre-selected</a:t>
            </a:r>
            <a:endParaRPr lang="en-US" sz="3600" dirty="0"/>
          </a:p>
        </p:txBody>
      </p:sp>
    </p:spTree>
    <p:extLst>
      <p:ext uri="{BB962C8B-B14F-4D97-AF65-F5344CB8AC3E}">
        <p14:creationId xmlns:p14="http://schemas.microsoft.com/office/powerpoint/2010/main" val="14194880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9213" y="365126"/>
            <a:ext cx="11016175" cy="652514"/>
          </a:xfrm>
        </p:spPr>
        <p:txBody>
          <a:bodyPr>
            <a:normAutofit fontScale="90000"/>
          </a:bodyPr>
          <a:lstStyle/>
          <a:p>
            <a:r>
              <a:rPr lang="en-US" dirty="0" smtClean="0"/>
              <a:t>Number of routes grows </a:t>
            </a:r>
            <a:r>
              <a:rPr lang="en-US" dirty="0" smtClean="0"/>
              <a:t>exponentially: (</a:t>
            </a:r>
            <a:r>
              <a:rPr lang="en-US" dirty="0" smtClean="0"/>
              <a:t>n!/2)</a:t>
            </a:r>
            <a:endParaRPr lang="en-US" dirty="0"/>
          </a:p>
        </p:txBody>
      </p:sp>
      <p:sp>
        <p:nvSpPr>
          <p:cNvPr id="6" name="Text Placeholder 5"/>
          <p:cNvSpPr>
            <a:spLocks noGrp="1"/>
          </p:cNvSpPr>
          <p:nvPr>
            <p:ph type="body" idx="1"/>
          </p:nvPr>
        </p:nvSpPr>
        <p:spPr>
          <a:xfrm>
            <a:off x="570261" y="632031"/>
            <a:ext cx="5157787" cy="823912"/>
          </a:xfrm>
        </p:spPr>
        <p:txBody>
          <a:bodyPr/>
          <a:lstStyle/>
          <a:p>
            <a:r>
              <a:rPr lang="en-US" dirty="0" smtClean="0"/>
              <a:t>From 1 to 10 cities, continuous scale</a:t>
            </a:r>
            <a:endParaRPr lang="en-US" dirty="0"/>
          </a:p>
        </p:txBody>
      </p:sp>
      <p:sp>
        <p:nvSpPr>
          <p:cNvPr id="8" name="Text Placeholder 7"/>
          <p:cNvSpPr>
            <a:spLocks noGrp="1"/>
          </p:cNvSpPr>
          <p:nvPr>
            <p:ph type="body" sz="quarter" idx="3"/>
          </p:nvPr>
        </p:nvSpPr>
        <p:spPr>
          <a:xfrm>
            <a:off x="6743700" y="634025"/>
            <a:ext cx="5183188" cy="823912"/>
          </a:xfrm>
        </p:spPr>
        <p:txBody>
          <a:bodyPr/>
          <a:lstStyle/>
          <a:p>
            <a:r>
              <a:rPr lang="en-US" dirty="0" smtClean="0"/>
              <a:t>From 1 to 30 </a:t>
            </a:r>
            <a:r>
              <a:rPr lang="en-US" dirty="0"/>
              <a:t>cities</a:t>
            </a:r>
            <a:r>
              <a:rPr lang="en-US" dirty="0" smtClean="0"/>
              <a:t>, log scale</a:t>
            </a:r>
            <a:endParaRPr lang="en-US" dirty="0"/>
          </a:p>
        </p:txBody>
      </p:sp>
      <p:pic>
        <p:nvPicPr>
          <p:cNvPr id="4" name="Picture 3"/>
          <p:cNvPicPr>
            <a:picLocks noChangeAspect="1"/>
          </p:cNvPicPr>
          <p:nvPr/>
        </p:nvPicPr>
        <p:blipFill>
          <a:blip r:embed="rId3"/>
          <a:stretch>
            <a:fillRect/>
          </a:stretch>
        </p:blipFill>
        <p:spPr>
          <a:xfrm>
            <a:off x="6057900" y="1726836"/>
            <a:ext cx="5871209" cy="4893038"/>
          </a:xfrm>
          <a:prstGeom prst="rect">
            <a:avLst/>
          </a:prstGeom>
        </p:spPr>
      </p:pic>
      <p:pic>
        <p:nvPicPr>
          <p:cNvPr id="7" name="Picture 6"/>
          <p:cNvPicPr>
            <a:picLocks noChangeAspect="1"/>
          </p:cNvPicPr>
          <p:nvPr/>
        </p:nvPicPr>
        <p:blipFill>
          <a:blip r:embed="rId4"/>
          <a:stretch>
            <a:fillRect/>
          </a:stretch>
        </p:blipFill>
        <p:spPr>
          <a:xfrm>
            <a:off x="570261" y="1722848"/>
            <a:ext cx="4796450" cy="4897026"/>
          </a:xfrm>
          <a:prstGeom prst="rect">
            <a:avLst/>
          </a:prstGeom>
        </p:spPr>
      </p:pic>
    </p:spTree>
    <p:extLst>
      <p:ext uri="{BB962C8B-B14F-4D97-AF65-F5344CB8AC3E}">
        <p14:creationId xmlns:p14="http://schemas.microsoft.com/office/powerpoint/2010/main" val="3497173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Own Personal Forrest Gump Mission…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742950" y="1825625"/>
            <a:ext cx="10911840" cy="4885385"/>
          </a:xfrm>
          <a:prstGeom prst="rect">
            <a:avLst/>
          </a:prstGeom>
        </p:spPr>
      </p:pic>
    </p:spTree>
    <p:extLst>
      <p:ext uri="{BB962C8B-B14F-4D97-AF65-F5344CB8AC3E}">
        <p14:creationId xmlns:p14="http://schemas.microsoft.com/office/powerpoint/2010/main" val="18068808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2619</TotalTime>
  <Words>1315</Words>
  <Application>Microsoft Office PowerPoint</Application>
  <PresentationFormat>Widescreen</PresentationFormat>
  <Paragraphs>158</Paragraphs>
  <Slides>24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“Speeding Up” The Traveling Salesman Problem in R</vt:lpstr>
      <vt:lpstr>Who Am I? Where am I? Why am I?</vt:lpstr>
      <vt:lpstr>PowerPoint Presentation</vt:lpstr>
      <vt:lpstr>What’s Ahead</vt:lpstr>
      <vt:lpstr>Operations Research</vt:lpstr>
      <vt:lpstr>The Traveling Salesman…</vt:lpstr>
      <vt:lpstr>The Traveling Salesman Problem</vt:lpstr>
      <vt:lpstr>Number of routes grows exponentially: (n!/2)</vt:lpstr>
      <vt:lpstr>My Own Personal Forrest Gump Mission…</vt:lpstr>
      <vt:lpstr>Quick Now! To the Markdown!</vt:lpstr>
      <vt:lpstr>PowerPoint Presentation</vt:lpstr>
      <vt:lpstr>Conclusion</vt:lpstr>
      <vt:lpstr>Question Time…</vt:lpstr>
      <vt:lpstr>But Wait, I’m Not a Crow! I drive!</vt:lpstr>
      <vt:lpstr>Straight-line Distance / Drive Distance Comparison</vt:lpstr>
      <vt:lpstr>Straight-line Distance / Drive Time (Minutes) Comparison</vt:lpstr>
      <vt:lpstr>The Conundrum…</vt:lpstr>
      <vt:lpstr>Methodology</vt:lpstr>
      <vt:lpstr>Plot Straight-line Distance vs. Road Distance and vs. Drive Times</vt:lpstr>
      <vt:lpstr>After filtering zero-distance results from Bing…</vt:lpstr>
      <vt:lpstr>Window Regression</vt:lpstr>
      <vt:lpstr>PowerPoint Presentation</vt:lpstr>
      <vt:lpstr>So… how is this useful?</vt:lpstr>
      <vt:lpstr>Conclusion</vt:lpstr>
    </vt:vector>
  </TitlesOfParts>
  <Company>Target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Ralph.Asher</dc:creator>
  <cp:lastModifiedBy>Ralph.Asher</cp:lastModifiedBy>
  <cp:revision>50</cp:revision>
  <dcterms:created xsi:type="dcterms:W3CDTF">2018-04-13T16:21:11Z</dcterms:created>
  <dcterms:modified xsi:type="dcterms:W3CDTF">2018-06-20T17:51:18Z</dcterms:modified>
</cp:coreProperties>
</file>